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906000" cy="6858000" type="A4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44" y="44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9CB874-2415-470E-AD44-1FBA9CE7786B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FAAF15-2BE7-45B3-819B-F48F014FB1C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B24A04-F5EC-45C7-BBFC-364D231AE882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5673FB-2738-4421-974D-EAA765BCF61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6A9969-E05E-491A-B8DE-86F438C71F7D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B37AAC-6582-4640-9C1C-9D3C316A63D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7D004-208D-49E1-8079-46F13E5B5E1E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B0507C-C740-4F30-AABF-8E93A2AA46F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D61FBD-F0EE-4D99-A5F1-8AD7F7877268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85F80-BC29-4E11-A3A3-E24E2662647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523884-BC1C-4233-B787-9C1FD017176C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54048-8A9C-429C-B10E-07E651B04E4C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D8255-2835-4801-B81F-009C19EE92A3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B3156D-98CB-4282-A7AA-D38F872EFC8F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96B840-C81F-4C88-A48B-2A2F3C1056D0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95D08-3E81-4BD1-B489-A6260CFEA130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B0788A-C667-4AB7-BCDE-30D8B8BE639D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416BF0-0C40-4BE7-9FA1-E16763688B6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458C3B-7D2D-4FF0-BEDA-0B560231BC83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5CFF41-2883-4DD4-BDA7-E0B378EDAEA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C7D494-A9D9-4236-803A-A457DF34FD7B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8A72CC-95C1-40E2-98E4-0F4F738198A7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D64396-B819-4681-BDDB-78C4331841AA}" type="datetimeFigureOut">
              <a:rPr lang="en-AU"/>
              <a:pPr>
                <a:defRPr/>
              </a:pPr>
              <a:t>30/05/2024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9DF9484-C315-43E5-B771-7A7E307975C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defence.gov.au/business-industry/procurement/contracting-templates/asdefcon-suite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313" name="Elbow Connector 153"/>
          <p:cNvCxnSpPr>
            <a:cxnSpLocks noChangeShapeType="1"/>
            <a:stCxn id="133" idx="2"/>
            <a:endCxn id="13388" idx="1"/>
          </p:cNvCxnSpPr>
          <p:nvPr/>
        </p:nvCxnSpPr>
        <p:spPr bwMode="auto">
          <a:xfrm rot="16200000" flipH="1">
            <a:off x="2012157" y="1871861"/>
            <a:ext cx="336550" cy="71437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33" name="Rectangle 132"/>
          <p:cNvSpPr/>
          <p:nvPr/>
        </p:nvSpPr>
        <p:spPr>
          <a:xfrm>
            <a:off x="2120900" y="1693268"/>
            <a:ext cx="46038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13315" name="AutoShape 54"/>
          <p:cNvCxnSpPr>
            <a:cxnSpLocks noChangeShapeType="1"/>
            <a:stCxn id="131" idx="2"/>
            <a:endCxn id="13366" idx="1"/>
          </p:cNvCxnSpPr>
          <p:nvPr/>
        </p:nvCxnSpPr>
        <p:spPr bwMode="auto">
          <a:xfrm rot="16200000" flipH="1">
            <a:off x="251124" y="2006103"/>
            <a:ext cx="656830" cy="138314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3316" name="Text Box 52"/>
          <p:cNvSpPr txBox="1">
            <a:spLocks noChangeArrowheads="1"/>
          </p:cNvSpPr>
          <p:nvPr/>
        </p:nvSpPr>
        <p:spPr bwMode="auto">
          <a:xfrm>
            <a:off x="2882900" y="548680"/>
            <a:ext cx="4248150" cy="487363"/>
          </a:xfrm>
          <a:prstGeom prst="rect">
            <a:avLst/>
          </a:prstGeom>
          <a:solidFill>
            <a:srgbClr val="FFCC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91423" tIns="45712" rIns="91423" bIns="45712" anchor="ctr"/>
          <a:lstStyle/>
          <a:p>
            <a:pPr algn="ctr" eaLnBrk="0" hangingPunct="0"/>
            <a:r>
              <a:rPr lang="en-AU" sz="1200" b="1" dirty="0">
                <a:latin typeface="Lucida Sans"/>
              </a:rPr>
              <a:t>ASDEFCON (Complex Materiel) Volume 1 </a:t>
            </a:r>
            <a:endParaRPr lang="en-AU" sz="1200" b="1" dirty="0" smtClean="0">
              <a:latin typeface="Lucida Sans"/>
            </a:endParaRPr>
          </a:p>
          <a:p>
            <a:pPr algn="ctr" eaLnBrk="0" hangingPunct="0"/>
            <a:r>
              <a:rPr lang="en-AU" sz="1200" b="1" dirty="0" smtClean="0">
                <a:latin typeface="Lucida Sans"/>
              </a:rPr>
              <a:t>V4.1 </a:t>
            </a:r>
            <a:r>
              <a:rPr lang="en-AU" sz="1200" b="1" dirty="0" smtClean="0">
                <a:latin typeface="Lucida Sans"/>
              </a:rPr>
              <a:t>template</a:t>
            </a:r>
            <a:endParaRPr lang="en-AU" sz="1200" b="1" dirty="0">
              <a:latin typeface="Lucida Sans"/>
            </a:endParaRPr>
          </a:p>
        </p:txBody>
      </p:sp>
      <p:cxnSp>
        <p:nvCxnSpPr>
          <p:cNvPr id="13317" name="AutoShape 54"/>
          <p:cNvCxnSpPr>
            <a:cxnSpLocks noChangeShapeType="1"/>
            <a:stCxn id="13316" idx="2"/>
            <a:endCxn id="13358" idx="0"/>
          </p:cNvCxnSpPr>
          <p:nvPr/>
        </p:nvCxnSpPr>
        <p:spPr bwMode="auto">
          <a:xfrm rot="5400000">
            <a:off x="2933700" y="-724494"/>
            <a:ext cx="312737" cy="3833812"/>
          </a:xfrm>
          <a:prstGeom prst="bentConnector3">
            <a:avLst>
              <a:gd name="adj1" fmla="val 4974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3318" name="AutoShape 56"/>
          <p:cNvCxnSpPr>
            <a:cxnSpLocks noChangeShapeType="1"/>
            <a:stCxn id="13316" idx="2"/>
            <a:endCxn id="13359" idx="0"/>
          </p:cNvCxnSpPr>
          <p:nvPr/>
        </p:nvCxnSpPr>
        <p:spPr bwMode="auto">
          <a:xfrm rot="5400000">
            <a:off x="3941763" y="283568"/>
            <a:ext cx="312737" cy="1817687"/>
          </a:xfrm>
          <a:prstGeom prst="bentConnector3">
            <a:avLst>
              <a:gd name="adj1" fmla="val 4974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3319" name="AutoShape 58"/>
          <p:cNvCxnSpPr>
            <a:cxnSpLocks noChangeShapeType="1"/>
            <a:stCxn id="13316" idx="2"/>
            <a:endCxn id="13360" idx="0"/>
          </p:cNvCxnSpPr>
          <p:nvPr/>
        </p:nvCxnSpPr>
        <p:spPr bwMode="auto">
          <a:xfrm rot="16200000" flipH="1">
            <a:off x="5183188" y="859830"/>
            <a:ext cx="312737" cy="665163"/>
          </a:xfrm>
          <a:prstGeom prst="bentConnector3">
            <a:avLst>
              <a:gd name="adj1" fmla="val 4974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3320" name="AutoShape 60"/>
          <p:cNvCxnSpPr>
            <a:cxnSpLocks noChangeShapeType="1"/>
            <a:stCxn id="13316" idx="2"/>
            <a:endCxn id="13365" idx="0"/>
          </p:cNvCxnSpPr>
          <p:nvPr/>
        </p:nvCxnSpPr>
        <p:spPr bwMode="auto">
          <a:xfrm rot="16200000" flipH="1">
            <a:off x="6461919" y="-418901"/>
            <a:ext cx="312737" cy="3222625"/>
          </a:xfrm>
          <a:prstGeom prst="bentConnector3">
            <a:avLst>
              <a:gd name="adj1" fmla="val 49745"/>
            </a:avLst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3321" name="Text Box 61"/>
          <p:cNvSpPr txBox="1">
            <a:spLocks noChangeArrowheads="1"/>
          </p:cNvSpPr>
          <p:nvPr/>
        </p:nvSpPr>
        <p:spPr bwMode="auto">
          <a:xfrm>
            <a:off x="7294563" y="1888530"/>
            <a:ext cx="2124075" cy="360363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447675" indent="-447675"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Annex A: Specification</a:t>
            </a:r>
          </a:p>
        </p:txBody>
      </p:sp>
      <p:sp>
        <p:nvSpPr>
          <p:cNvPr id="13323" name="Text Box 69"/>
          <p:cNvSpPr txBox="1">
            <a:spLocks noChangeArrowheads="1"/>
          </p:cNvSpPr>
          <p:nvPr/>
        </p:nvSpPr>
        <p:spPr bwMode="auto">
          <a:xfrm>
            <a:off x="4683125" y="1901230"/>
            <a:ext cx="2212975" cy="347663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Attachment B: Price and </a:t>
            </a:r>
            <a:r>
              <a:rPr lang="en-AU" sz="900" dirty="0" smtClean="0">
                <a:latin typeface="Lucida Sans"/>
              </a:rPr>
              <a:t>Delivery</a:t>
            </a:r>
            <a:endParaRPr lang="en-AU" sz="900" dirty="0">
              <a:latin typeface="Lucida Sans"/>
            </a:endParaRPr>
          </a:p>
        </p:txBody>
      </p:sp>
      <p:sp>
        <p:nvSpPr>
          <p:cNvPr id="13324" name="Text Box 70"/>
          <p:cNvSpPr txBox="1">
            <a:spLocks noChangeArrowheads="1"/>
          </p:cNvSpPr>
          <p:nvPr/>
        </p:nvSpPr>
        <p:spPr bwMode="auto">
          <a:xfrm>
            <a:off x="4683124" y="3417344"/>
            <a:ext cx="2212975" cy="416421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809625" indent="-809625"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Attachment E: Confidential Information and Reporting</a:t>
            </a:r>
          </a:p>
        </p:txBody>
      </p:sp>
      <p:sp>
        <p:nvSpPr>
          <p:cNvPr id="13325" name="Text Box 73"/>
          <p:cNvSpPr txBox="1">
            <a:spLocks noChangeArrowheads="1"/>
          </p:cNvSpPr>
          <p:nvPr/>
        </p:nvSpPr>
        <p:spPr bwMode="auto">
          <a:xfrm>
            <a:off x="4686300" y="3918513"/>
            <a:ext cx="2212975" cy="26987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27063" indent="-627063"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Attachment F: Glossary</a:t>
            </a:r>
          </a:p>
        </p:txBody>
      </p:sp>
      <p:sp>
        <p:nvSpPr>
          <p:cNvPr id="13327" name="Text Box 86"/>
          <p:cNvSpPr txBox="1">
            <a:spLocks noChangeArrowheads="1"/>
          </p:cNvSpPr>
          <p:nvPr/>
        </p:nvSpPr>
        <p:spPr bwMode="auto">
          <a:xfrm>
            <a:off x="2425700" y="2764830"/>
            <a:ext cx="1878013" cy="3492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0" bIns="35994" anchor="ctr"/>
          <a:lstStyle/>
          <a:p>
            <a:pPr marL="539750" indent="-539750" eaLnBrk="0" hangingPunct="0">
              <a:spcBef>
                <a:spcPct val="50000"/>
              </a:spcBef>
              <a:tabLst>
                <a:tab pos="627063" algn="l"/>
              </a:tabLst>
            </a:pPr>
            <a:r>
              <a:rPr lang="en-AU" sz="900" dirty="0">
                <a:latin typeface="Lucida Sans"/>
              </a:rPr>
              <a:t>Annex </a:t>
            </a:r>
            <a:r>
              <a:rPr lang="en-AU" sz="900" dirty="0" smtClean="0">
                <a:latin typeface="Lucida Sans"/>
              </a:rPr>
              <a:t>B:		Statement </a:t>
            </a:r>
            <a:r>
              <a:rPr lang="en-AU" sz="900" dirty="0">
                <a:latin typeface="Lucida Sans"/>
              </a:rPr>
              <a:t>of </a:t>
            </a:r>
            <a:r>
              <a:rPr lang="en-AU" sz="900" dirty="0" smtClean="0">
                <a:latin typeface="Lucida Sans"/>
              </a:rPr>
              <a:t>Non-	Compliance</a:t>
            </a:r>
            <a:endParaRPr lang="en-AU" sz="900" dirty="0">
              <a:latin typeface="Lucida Sans"/>
            </a:endParaRPr>
          </a:p>
        </p:txBody>
      </p:sp>
      <p:sp>
        <p:nvSpPr>
          <p:cNvPr id="13328" name="Text Box 87"/>
          <p:cNvSpPr txBox="1">
            <a:spLocks noChangeArrowheads="1"/>
          </p:cNvSpPr>
          <p:nvPr/>
        </p:nvSpPr>
        <p:spPr bwMode="auto">
          <a:xfrm>
            <a:off x="2434429" y="3226316"/>
            <a:ext cx="1879600" cy="420688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27063" indent="-627063" eaLnBrk="0" hangingPunct="0">
              <a:spcBef>
                <a:spcPct val="50000"/>
              </a:spcBef>
              <a:tabLst>
                <a:tab pos="627063" algn="l"/>
              </a:tabLst>
            </a:pPr>
            <a:r>
              <a:rPr lang="en-AU" sz="900" dirty="0">
                <a:latin typeface="Lucida Sans"/>
              </a:rPr>
              <a:t>Annex </a:t>
            </a:r>
            <a:r>
              <a:rPr lang="en-AU" sz="900" dirty="0" smtClean="0">
                <a:latin typeface="Lucida Sans"/>
              </a:rPr>
              <a:t>C:</a:t>
            </a:r>
            <a:r>
              <a:rPr lang="en-AU" sz="800" dirty="0" smtClean="0">
                <a:latin typeface="Lucida Sans"/>
              </a:rPr>
              <a:t>	</a:t>
            </a:r>
            <a:r>
              <a:rPr lang="en-AU" sz="900" dirty="0">
                <a:latin typeface="Lucida Sans"/>
              </a:rPr>
              <a:t>Commercial</a:t>
            </a:r>
            <a:r>
              <a:rPr lang="en-AU" sz="800" dirty="0" smtClean="0">
                <a:latin typeface="Lucida Sans"/>
              </a:rPr>
              <a:t> </a:t>
            </a:r>
            <a:r>
              <a:rPr lang="en-AU" sz="900" dirty="0" smtClean="0">
                <a:latin typeface="Lucida Sans"/>
              </a:rPr>
              <a:t>and Financial</a:t>
            </a:r>
            <a:endParaRPr lang="en-AU" sz="900" dirty="0">
              <a:latin typeface="Lucida Sans"/>
            </a:endParaRPr>
          </a:p>
        </p:txBody>
      </p:sp>
      <p:sp>
        <p:nvSpPr>
          <p:cNvPr id="13329" name="Text Box 88"/>
          <p:cNvSpPr txBox="1">
            <a:spLocks noChangeArrowheads="1"/>
          </p:cNvSpPr>
          <p:nvPr/>
        </p:nvSpPr>
        <p:spPr bwMode="auto">
          <a:xfrm>
            <a:off x="2434770" y="3741141"/>
            <a:ext cx="1878013" cy="346075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27063" indent="-627063" eaLnBrk="0" hangingPunct="0">
              <a:spcBef>
                <a:spcPct val="50000"/>
              </a:spcBef>
              <a:tabLst>
                <a:tab pos="627063" algn="l"/>
              </a:tabLst>
            </a:pPr>
            <a:r>
              <a:rPr lang="en-AU" sz="900" dirty="0">
                <a:latin typeface="Lucida Sans"/>
              </a:rPr>
              <a:t>Annex D:	Technical</a:t>
            </a:r>
          </a:p>
        </p:txBody>
      </p:sp>
      <p:sp>
        <p:nvSpPr>
          <p:cNvPr id="13330" name="Text Box 89"/>
          <p:cNvSpPr txBox="1">
            <a:spLocks noChangeArrowheads="1"/>
          </p:cNvSpPr>
          <p:nvPr/>
        </p:nvSpPr>
        <p:spPr bwMode="auto">
          <a:xfrm>
            <a:off x="2425700" y="4163418"/>
            <a:ext cx="1879600" cy="33020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627063" indent="-627063" eaLnBrk="0" hangingPunct="0">
              <a:spcBef>
                <a:spcPct val="50000"/>
              </a:spcBef>
              <a:tabLst>
                <a:tab pos="627063" algn="l"/>
              </a:tabLst>
            </a:pPr>
            <a:r>
              <a:rPr lang="en-AU" sz="900" dirty="0">
                <a:latin typeface="Lucida Sans"/>
              </a:rPr>
              <a:t>Annex E:</a:t>
            </a:r>
            <a:r>
              <a:rPr lang="en-AU" sz="800" dirty="0" smtClean="0">
                <a:latin typeface="Lucida Sans"/>
              </a:rPr>
              <a:t>	</a:t>
            </a:r>
            <a:r>
              <a:rPr lang="en-AU" sz="900" dirty="0">
                <a:latin typeface="Lucida Sans"/>
              </a:rPr>
              <a:t>Australian</a:t>
            </a:r>
            <a:r>
              <a:rPr lang="en-AU" sz="800" dirty="0" smtClean="0">
                <a:latin typeface="Lucida Sans"/>
              </a:rPr>
              <a:t> </a:t>
            </a:r>
            <a:r>
              <a:rPr lang="en-AU" sz="900" dirty="0" smtClean="0">
                <a:latin typeface="Lucida Sans"/>
              </a:rPr>
              <a:t>Industry Capability</a:t>
            </a:r>
            <a:endParaRPr lang="en-AU" sz="900" dirty="0">
              <a:latin typeface="Lucida Sans"/>
            </a:endParaRPr>
          </a:p>
        </p:txBody>
      </p:sp>
      <p:sp>
        <p:nvSpPr>
          <p:cNvPr id="13331" name="Text Box 85"/>
          <p:cNvSpPr txBox="1">
            <a:spLocks noChangeArrowheads="1"/>
          </p:cNvSpPr>
          <p:nvPr/>
        </p:nvSpPr>
        <p:spPr bwMode="auto">
          <a:xfrm>
            <a:off x="650875" y="1915518"/>
            <a:ext cx="1277938" cy="2730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Cover Page</a:t>
            </a:r>
          </a:p>
        </p:txBody>
      </p:sp>
      <p:sp>
        <p:nvSpPr>
          <p:cNvPr id="13334" name="Text Box 89"/>
          <p:cNvSpPr txBox="1">
            <a:spLocks noChangeArrowheads="1"/>
          </p:cNvSpPr>
          <p:nvPr/>
        </p:nvSpPr>
        <p:spPr bwMode="auto">
          <a:xfrm>
            <a:off x="648696" y="2628305"/>
            <a:ext cx="1277938" cy="2730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Covering Letter</a:t>
            </a:r>
          </a:p>
        </p:txBody>
      </p:sp>
      <p:cxnSp>
        <p:nvCxnSpPr>
          <p:cNvPr id="13335" name="AutoShape 54"/>
          <p:cNvCxnSpPr>
            <a:cxnSpLocks noChangeShapeType="1"/>
            <a:stCxn id="131" idx="2"/>
            <a:endCxn id="13331" idx="1"/>
          </p:cNvCxnSpPr>
          <p:nvPr/>
        </p:nvCxnSpPr>
        <p:spPr bwMode="auto">
          <a:xfrm rot="16200000" flipH="1">
            <a:off x="428029" y="1829197"/>
            <a:ext cx="305198" cy="140493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3337" name="AutoShape 54"/>
          <p:cNvCxnSpPr>
            <a:cxnSpLocks noChangeShapeType="1"/>
            <a:stCxn id="131" idx="2"/>
            <a:endCxn id="13334" idx="1"/>
          </p:cNvCxnSpPr>
          <p:nvPr/>
        </p:nvCxnSpPr>
        <p:spPr bwMode="auto">
          <a:xfrm rot="16200000" flipH="1">
            <a:off x="70547" y="2186680"/>
            <a:ext cx="1017985" cy="138314"/>
          </a:xfrm>
          <a:prstGeom prst="bentConnector2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131" name="Rectangle 130"/>
          <p:cNvSpPr/>
          <p:nvPr/>
        </p:nvSpPr>
        <p:spPr>
          <a:xfrm>
            <a:off x="487363" y="1700808"/>
            <a:ext cx="46037" cy="46037"/>
          </a:xfrm>
          <a:prstGeom prst="rect">
            <a:avLst/>
          </a:prstGeom>
          <a:ln w="952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32" name="Rectangle 131"/>
          <p:cNvSpPr/>
          <p:nvPr/>
        </p:nvSpPr>
        <p:spPr>
          <a:xfrm>
            <a:off x="2260600" y="2142530"/>
            <a:ext cx="44450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2" name="Rectangle 132"/>
          <p:cNvSpPr/>
          <p:nvPr/>
        </p:nvSpPr>
        <p:spPr>
          <a:xfrm>
            <a:off x="2363788" y="2117130"/>
            <a:ext cx="46037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3" name="Elbow Connector 153"/>
          <p:cNvCxnSpPr>
            <a:stCxn id="132" idx="2"/>
          </p:cNvCxnSpPr>
          <p:nvPr/>
        </p:nvCxnSpPr>
        <p:spPr>
          <a:xfrm rot="16200000" flipH="1">
            <a:off x="2193131" y="2276674"/>
            <a:ext cx="322263" cy="14287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Elbow Connector 153"/>
          <p:cNvCxnSpPr>
            <a:stCxn id="132" idx="2"/>
            <a:endCxn id="13327" idx="1"/>
          </p:cNvCxnSpPr>
          <p:nvPr/>
        </p:nvCxnSpPr>
        <p:spPr>
          <a:xfrm rot="16200000" flipH="1">
            <a:off x="1978025" y="2491780"/>
            <a:ext cx="752475" cy="14287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Elbow Connector 153"/>
          <p:cNvCxnSpPr>
            <a:stCxn id="132" idx="2"/>
            <a:endCxn id="13328" idx="1"/>
          </p:cNvCxnSpPr>
          <p:nvPr/>
        </p:nvCxnSpPr>
        <p:spPr>
          <a:xfrm rot="16200000" flipH="1">
            <a:off x="1733787" y="2736018"/>
            <a:ext cx="1249680" cy="151604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7" name="Elbow Connector 153"/>
          <p:cNvCxnSpPr>
            <a:stCxn id="132" idx="2"/>
            <a:endCxn id="13329" idx="1"/>
          </p:cNvCxnSpPr>
          <p:nvPr/>
        </p:nvCxnSpPr>
        <p:spPr>
          <a:xfrm rot="16200000" flipH="1">
            <a:off x="1495198" y="2974606"/>
            <a:ext cx="1727199" cy="15194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8" name="Elbow Connector 153"/>
          <p:cNvCxnSpPr>
            <a:stCxn id="132" idx="2"/>
            <a:endCxn id="13330" idx="1"/>
          </p:cNvCxnSpPr>
          <p:nvPr/>
        </p:nvCxnSpPr>
        <p:spPr>
          <a:xfrm rot="16200000" flipH="1">
            <a:off x="1283494" y="3186311"/>
            <a:ext cx="2141538" cy="14287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Rectangle 139"/>
          <p:cNvSpPr/>
          <p:nvPr/>
        </p:nvSpPr>
        <p:spPr>
          <a:xfrm>
            <a:off x="4538663" y="1712318"/>
            <a:ext cx="46037" cy="44450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141" name="Shape 207"/>
          <p:cNvCxnSpPr>
            <a:stCxn id="140" idx="2"/>
            <a:endCxn id="13323" idx="1"/>
          </p:cNvCxnSpPr>
          <p:nvPr/>
        </p:nvCxnSpPr>
        <p:spPr>
          <a:xfrm rot="16200000" flipH="1">
            <a:off x="4463256" y="1855987"/>
            <a:ext cx="319087" cy="120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50" name="Shape 211"/>
          <p:cNvCxnSpPr>
            <a:cxnSpLocks noChangeShapeType="1"/>
            <a:stCxn id="140" idx="2"/>
            <a:endCxn id="13364" idx="1"/>
          </p:cNvCxnSpPr>
          <p:nvPr/>
        </p:nvCxnSpPr>
        <p:spPr bwMode="auto">
          <a:xfrm rot="16200000" flipH="1">
            <a:off x="3955209" y="2363241"/>
            <a:ext cx="1337564" cy="1246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3351" name="Shape 249"/>
          <p:cNvCxnSpPr>
            <a:cxnSpLocks noChangeShapeType="1"/>
            <a:stCxn id="140" idx="2"/>
            <a:endCxn id="13324" idx="1"/>
          </p:cNvCxnSpPr>
          <p:nvPr/>
        </p:nvCxnSpPr>
        <p:spPr bwMode="auto">
          <a:xfrm rot="16200000" flipH="1">
            <a:off x="3688010" y="2630440"/>
            <a:ext cx="1868787" cy="121442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48" name="Shape 256"/>
          <p:cNvCxnSpPr>
            <a:stCxn id="140" idx="2"/>
            <a:endCxn id="13361" idx="1"/>
          </p:cNvCxnSpPr>
          <p:nvPr/>
        </p:nvCxnSpPr>
        <p:spPr>
          <a:xfrm rot="16200000" flipH="1">
            <a:off x="4224461" y="2093988"/>
            <a:ext cx="795884" cy="12144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53" name="Shape 259"/>
          <p:cNvCxnSpPr>
            <a:cxnSpLocks noChangeShapeType="1"/>
            <a:stCxn id="140" idx="2"/>
            <a:endCxn id="13325" idx="1"/>
          </p:cNvCxnSpPr>
          <p:nvPr/>
        </p:nvCxnSpPr>
        <p:spPr bwMode="auto">
          <a:xfrm rot="16200000" flipH="1">
            <a:off x="3475650" y="2842800"/>
            <a:ext cx="2296683" cy="124618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cxnSp>
      <p:cxnSp>
        <p:nvCxnSpPr>
          <p:cNvPr id="150" name="Straight Connector 149"/>
          <p:cNvCxnSpPr>
            <a:stCxn id="13360" idx="3"/>
            <a:endCxn id="13365" idx="1"/>
          </p:cNvCxnSpPr>
          <p:nvPr/>
        </p:nvCxnSpPr>
        <p:spPr>
          <a:xfrm>
            <a:off x="6896100" y="1555155"/>
            <a:ext cx="144463" cy="0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Rectangle 150"/>
          <p:cNvSpPr/>
          <p:nvPr/>
        </p:nvSpPr>
        <p:spPr>
          <a:xfrm>
            <a:off x="7132638" y="1715493"/>
            <a:ext cx="44450" cy="46037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152" name="Shape 306"/>
          <p:cNvCxnSpPr>
            <a:stCxn id="151" idx="2"/>
            <a:endCxn id="13321" idx="1"/>
          </p:cNvCxnSpPr>
          <p:nvPr/>
        </p:nvCxnSpPr>
        <p:spPr>
          <a:xfrm rot="16200000" flipH="1">
            <a:off x="7070725" y="1845668"/>
            <a:ext cx="307975" cy="1397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Shape 312"/>
          <p:cNvCxnSpPr>
            <a:stCxn id="151" idx="2"/>
            <a:endCxn id="13378" idx="1"/>
          </p:cNvCxnSpPr>
          <p:nvPr/>
        </p:nvCxnSpPr>
        <p:spPr>
          <a:xfrm rot="16200000" flipH="1">
            <a:off x="6843713" y="2072680"/>
            <a:ext cx="762000" cy="13970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58" name="Text Box 53"/>
          <p:cNvSpPr txBox="1">
            <a:spLocks noChangeArrowheads="1"/>
          </p:cNvSpPr>
          <p:nvPr/>
        </p:nvSpPr>
        <p:spPr bwMode="auto">
          <a:xfrm>
            <a:off x="415925" y="1348780"/>
            <a:ext cx="1512888" cy="4127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 dirty="0">
                <a:latin typeface="Lucida Sans"/>
              </a:rPr>
              <a:t>Preliminary Pages</a:t>
            </a:r>
            <a:br>
              <a:rPr lang="en-AU" sz="1000" dirty="0">
                <a:latin typeface="Lucida Sans"/>
              </a:rPr>
            </a:br>
            <a:r>
              <a:rPr lang="en-AU" sz="1000" dirty="0">
                <a:latin typeface="Lucida Sans"/>
              </a:rPr>
              <a:t>(Part 0)</a:t>
            </a:r>
          </a:p>
        </p:txBody>
      </p:sp>
      <p:sp>
        <p:nvSpPr>
          <p:cNvPr id="13359" name="Text Box 55"/>
          <p:cNvSpPr txBox="1">
            <a:spLocks noChangeArrowheads="1"/>
          </p:cNvSpPr>
          <p:nvPr/>
        </p:nvSpPr>
        <p:spPr bwMode="auto">
          <a:xfrm>
            <a:off x="2073275" y="1348780"/>
            <a:ext cx="2232025" cy="4127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>
                <a:latin typeface="Lucida Sans"/>
              </a:rPr>
              <a:t>Conditions of Tender</a:t>
            </a:r>
            <a:br>
              <a:rPr lang="en-AU" sz="1000">
                <a:latin typeface="Lucida Sans"/>
              </a:rPr>
            </a:br>
            <a:r>
              <a:rPr lang="en-AU" sz="1000">
                <a:latin typeface="Lucida Sans"/>
              </a:rPr>
              <a:t>(Part 1)</a:t>
            </a:r>
          </a:p>
        </p:txBody>
      </p:sp>
      <p:sp>
        <p:nvSpPr>
          <p:cNvPr id="13360" name="Text Box 57"/>
          <p:cNvSpPr txBox="1">
            <a:spLocks noChangeArrowheads="1"/>
          </p:cNvSpPr>
          <p:nvPr/>
        </p:nvSpPr>
        <p:spPr bwMode="auto">
          <a:xfrm>
            <a:off x="4448175" y="1348780"/>
            <a:ext cx="2447925" cy="412750"/>
          </a:xfrm>
          <a:prstGeom prst="rect">
            <a:avLst/>
          </a:prstGeom>
          <a:solidFill>
            <a:srgbClr val="FF9999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/>
            <a:r>
              <a:rPr lang="en-AU" sz="1000">
                <a:latin typeface="Lucida Sans"/>
              </a:rPr>
              <a:t>Draft Conditions of Contract</a:t>
            </a:r>
            <a:br>
              <a:rPr lang="en-AU" sz="1000">
                <a:latin typeface="Lucida Sans"/>
              </a:rPr>
            </a:br>
            <a:r>
              <a:rPr lang="en-AU" sz="1000">
                <a:latin typeface="Lucida Sans"/>
              </a:rPr>
              <a:t>(Part 2)</a:t>
            </a:r>
          </a:p>
        </p:txBody>
      </p:sp>
      <p:sp>
        <p:nvSpPr>
          <p:cNvPr id="13361" name="Text Box 72"/>
          <p:cNvSpPr txBox="1">
            <a:spLocks noChangeArrowheads="1"/>
          </p:cNvSpPr>
          <p:nvPr/>
        </p:nvSpPr>
        <p:spPr bwMode="auto">
          <a:xfrm>
            <a:off x="4683125" y="2332534"/>
            <a:ext cx="2212975" cy="44023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809625" indent="-809625" eaLnBrk="0" hangingPunct="0">
              <a:spcBef>
                <a:spcPct val="50000"/>
              </a:spcBef>
              <a:tabLst>
                <a:tab pos="809625" algn="l"/>
              </a:tabLst>
            </a:pPr>
            <a:r>
              <a:rPr lang="en-AU" sz="900" dirty="0">
                <a:latin typeface="Lucida Sans"/>
              </a:rPr>
              <a:t>Attachment </a:t>
            </a:r>
            <a:r>
              <a:rPr lang="en-AU" sz="900" dirty="0" smtClean="0">
                <a:latin typeface="Lucida Sans"/>
              </a:rPr>
              <a:t>C:	Technical Data and Software Rights Schedule</a:t>
            </a:r>
            <a:endParaRPr lang="en-AU" sz="900" dirty="0">
              <a:latin typeface="Lucida Sans"/>
            </a:endParaRPr>
          </a:p>
        </p:txBody>
      </p:sp>
      <p:cxnSp>
        <p:nvCxnSpPr>
          <p:cNvPr id="179" name="Shape 312"/>
          <p:cNvCxnSpPr>
            <a:stCxn id="151" idx="2"/>
            <a:endCxn id="13371" idx="1"/>
          </p:cNvCxnSpPr>
          <p:nvPr/>
        </p:nvCxnSpPr>
        <p:spPr>
          <a:xfrm rot="16200000" flipH="1">
            <a:off x="5604608" y="3311785"/>
            <a:ext cx="3289423" cy="18891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0" name="Shape 312"/>
          <p:cNvCxnSpPr>
            <a:stCxn id="151" idx="2"/>
            <a:endCxn id="13370" idx="1"/>
          </p:cNvCxnSpPr>
          <p:nvPr/>
        </p:nvCxnSpPr>
        <p:spPr>
          <a:xfrm rot="16200000" flipH="1">
            <a:off x="5288346" y="3628047"/>
            <a:ext cx="3921946" cy="18891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64" name="Text Box 67"/>
          <p:cNvSpPr txBox="1">
            <a:spLocks noChangeArrowheads="1"/>
          </p:cNvSpPr>
          <p:nvPr/>
        </p:nvSpPr>
        <p:spPr bwMode="auto">
          <a:xfrm>
            <a:off x="4686300" y="2855413"/>
            <a:ext cx="2212975" cy="477837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809625" indent="-809625" eaLnBrk="0" hangingPunct="0">
              <a:spcBef>
                <a:spcPct val="50000"/>
              </a:spcBef>
            </a:pPr>
            <a:r>
              <a:rPr lang="en-AU" sz="900" dirty="0" smtClean="0">
                <a:latin typeface="Lucida Sans"/>
              </a:rPr>
              <a:t>Attachment D: </a:t>
            </a:r>
            <a:r>
              <a:rPr lang="en-AU" sz="900" dirty="0">
                <a:latin typeface="Lucida Sans"/>
              </a:rPr>
              <a:t>Security Classification and Categorisation Guide (optional)</a:t>
            </a:r>
          </a:p>
        </p:txBody>
      </p:sp>
      <p:sp>
        <p:nvSpPr>
          <p:cNvPr id="13365" name="Text Box 59"/>
          <p:cNvSpPr txBox="1">
            <a:spLocks noChangeArrowheads="1"/>
          </p:cNvSpPr>
          <p:nvPr/>
        </p:nvSpPr>
        <p:spPr bwMode="auto">
          <a:xfrm>
            <a:off x="7040563" y="1348780"/>
            <a:ext cx="2378075" cy="412750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algn="ctr" eaLnBrk="0" hangingPunct="0">
              <a:spcBef>
                <a:spcPct val="50000"/>
              </a:spcBef>
            </a:pPr>
            <a:r>
              <a:rPr lang="en-AU" sz="1000">
                <a:latin typeface="Lucida Sans"/>
              </a:rPr>
              <a:t>Draft Statement of Work </a:t>
            </a:r>
            <a:br>
              <a:rPr lang="en-AU" sz="1000">
                <a:latin typeface="Lucida Sans"/>
              </a:rPr>
            </a:br>
            <a:r>
              <a:rPr lang="en-AU" sz="1000">
                <a:latin typeface="Lucida Sans"/>
              </a:rPr>
              <a:t>Attachment A (Part3)  </a:t>
            </a:r>
          </a:p>
        </p:txBody>
      </p:sp>
      <p:sp>
        <p:nvSpPr>
          <p:cNvPr id="13366" name="Text Box 87"/>
          <p:cNvSpPr txBox="1">
            <a:spLocks noChangeArrowheads="1"/>
          </p:cNvSpPr>
          <p:nvPr/>
        </p:nvSpPr>
        <p:spPr bwMode="auto">
          <a:xfrm>
            <a:off x="648696" y="2267943"/>
            <a:ext cx="1277938" cy="271463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General Information</a:t>
            </a:r>
          </a:p>
        </p:txBody>
      </p:sp>
      <p:sp>
        <p:nvSpPr>
          <p:cNvPr id="82" name="Rectangle 81"/>
          <p:cNvSpPr/>
          <p:nvPr/>
        </p:nvSpPr>
        <p:spPr>
          <a:xfrm>
            <a:off x="627063" y="4797152"/>
            <a:ext cx="3317825" cy="195837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/>
          <a:lstStyle/>
          <a:p>
            <a:pPr>
              <a:defRPr/>
            </a:pPr>
            <a:r>
              <a:rPr lang="en-AU" sz="1000">
                <a:solidFill>
                  <a:srgbClr val="000000"/>
                </a:solidFill>
                <a:latin typeface="Lucida Sans"/>
              </a:rPr>
              <a:t>Notes:</a:t>
            </a:r>
          </a:p>
        </p:txBody>
      </p:sp>
      <p:sp>
        <p:nvSpPr>
          <p:cNvPr id="13368" name="TextBox 759"/>
          <p:cNvSpPr txBox="1">
            <a:spLocks noChangeArrowheads="1"/>
          </p:cNvSpPr>
          <p:nvPr/>
        </p:nvSpPr>
        <p:spPr bwMode="auto">
          <a:xfrm>
            <a:off x="704850" y="5029918"/>
            <a:ext cx="3240038" cy="1734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36000" tIns="36000" rIns="36000" bIns="36000">
            <a:spAutoFit/>
          </a:bodyPr>
          <a:lstStyle/>
          <a:p>
            <a:pPr marL="85725" indent="-85725">
              <a:buFont typeface="Arial" charset="0"/>
              <a:buChar char="•"/>
              <a:tabLst>
                <a:tab pos="85725" algn="l"/>
              </a:tabLst>
            </a:pP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ASDEFCON template website:</a:t>
            </a:r>
            <a:r>
              <a:rPr lang="en-AU" sz="900" dirty="0">
                <a:solidFill>
                  <a:srgbClr val="000000"/>
                </a:solidFill>
                <a:latin typeface="Lucida Sans"/>
              </a:rPr>
              <a:t>	   </a:t>
            </a:r>
          </a:p>
          <a:p>
            <a:pPr marL="85725" indent="-85725">
              <a:tabLst>
                <a:tab pos="85725" algn="l"/>
              </a:tabLst>
            </a:pPr>
            <a:r>
              <a:rPr lang="en-AU" sz="900" dirty="0">
                <a:solidFill>
                  <a:srgbClr val="000000"/>
                </a:solidFill>
                <a:latin typeface="Lucida Sans"/>
              </a:rPr>
              <a:t>	</a:t>
            </a:r>
            <a:r>
              <a:rPr lang="en-AU" sz="900" dirty="0" smtClean="0">
                <a:hlinkClick r:id="rId2"/>
              </a:rPr>
              <a:t>https://www.defence.gov.au/business-industry/procurement/contracting-templates/asdefcon-suite</a:t>
            </a:r>
            <a:endParaRPr lang="en-AU" sz="900" dirty="0" smtClean="0">
              <a:solidFill>
                <a:srgbClr val="000000"/>
              </a:solidFill>
              <a:latin typeface="Lucida Sans"/>
            </a:endParaRPr>
          </a:p>
          <a:p>
            <a:pPr marL="85725" indent="-85725">
              <a:tabLst>
                <a:tab pos="85725" algn="l"/>
              </a:tabLst>
            </a:pPr>
            <a:endParaRPr lang="en-AU" sz="900" dirty="0" smtClean="0">
              <a:solidFill>
                <a:srgbClr val="000000"/>
              </a:solidFill>
              <a:latin typeface="Lucida Sans"/>
            </a:endParaRPr>
          </a:p>
          <a:p>
            <a:pPr defTabSz="914400"/>
            <a:r>
              <a:rPr lang="en-AU" altLang="en-US" sz="9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	 =  </a:t>
            </a:r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  <a:t>DID from ASDEFCON </a:t>
            </a:r>
            <a:b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</a:br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  <a:t>	     </a:t>
            </a:r>
            <a:r>
              <a:rPr lang="en-AU" altLang="en-US" sz="9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(Complex Materiel) Volume 1</a:t>
            </a:r>
            <a:endParaRPr lang="en-AU" altLang="en-US" sz="9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endParaRPr lang="en-AU" altLang="en-US" sz="900" dirty="0">
              <a:solidFill>
                <a:srgbClr val="000000"/>
              </a:solidFill>
              <a:latin typeface="Lucida Sans" panose="020B0602030504020204" pitchFamily="34" charset="0"/>
            </a:endParaRPr>
          </a:p>
          <a:p>
            <a:pPr defTabSz="914400"/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  <a:t>	</a:t>
            </a:r>
            <a:r>
              <a:rPr lang="en-AU" altLang="en-US" sz="900" dirty="0" smtClean="0">
                <a:solidFill>
                  <a:srgbClr val="000000"/>
                </a:solidFill>
                <a:latin typeface="Lucida Sans" panose="020B0602030504020204" pitchFamily="34" charset="0"/>
              </a:rPr>
              <a:t> </a:t>
            </a:r>
            <a:r>
              <a:rPr lang="en-AU" altLang="en-US" sz="900" dirty="0">
                <a:solidFill>
                  <a:srgbClr val="000000"/>
                </a:solidFill>
                <a:latin typeface="Lucida Sans" panose="020B0602030504020204" pitchFamily="34" charset="0"/>
              </a:rPr>
              <a:t>=  DID from another template</a:t>
            </a:r>
          </a:p>
          <a:p>
            <a:pPr marL="85725" indent="-85725">
              <a:tabLst>
                <a:tab pos="85725" algn="l"/>
              </a:tabLst>
            </a:pPr>
            <a:endParaRPr lang="en-AU" sz="900" dirty="0" smtClean="0">
              <a:solidFill>
                <a:srgbClr val="000000"/>
              </a:solidFill>
              <a:latin typeface="Lucida Sans"/>
            </a:endParaRPr>
          </a:p>
          <a:p>
            <a:pPr marL="85725" indent="-85725">
              <a:buFont typeface="Arial" charset="0"/>
              <a:buChar char="•"/>
              <a:tabLst>
                <a:tab pos="85725" algn="l"/>
              </a:tabLst>
            </a:pP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This </a:t>
            </a:r>
            <a:r>
              <a:rPr lang="en-AU" sz="900" dirty="0">
                <a:solidFill>
                  <a:srgbClr val="000000"/>
                </a:solidFill>
                <a:latin typeface="Lucida Sans"/>
              </a:rPr>
              <a:t>file: </a:t>
            </a: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CMV1_V4.1_map.pptx </a:t>
            </a: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dated </a:t>
            </a: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May 2024.</a:t>
            </a:r>
            <a:endParaRPr lang="en-AU" sz="900" dirty="0">
              <a:solidFill>
                <a:srgbClr val="000000"/>
              </a:solidFill>
              <a:latin typeface="Lucida Sans"/>
            </a:endParaRPr>
          </a:p>
          <a:p>
            <a:pPr marL="85725" indent="-85725">
              <a:tabLst>
                <a:tab pos="85725" algn="l"/>
              </a:tabLst>
            </a:pPr>
            <a:endParaRPr lang="en-AU" sz="900" dirty="0">
              <a:solidFill>
                <a:srgbClr val="000000"/>
              </a:solidFill>
              <a:latin typeface="Lucida Sans"/>
            </a:endParaRPr>
          </a:p>
          <a:p>
            <a:pPr marL="85725" indent="-85725">
              <a:tabLst>
                <a:tab pos="85725" algn="l"/>
              </a:tabLst>
            </a:pPr>
            <a:r>
              <a:rPr lang="en-AU" sz="900" dirty="0">
                <a:solidFill>
                  <a:srgbClr val="000000"/>
                </a:solidFill>
                <a:latin typeface="Lucida Sans"/>
              </a:rPr>
              <a:t>© Department of Defence </a:t>
            </a:r>
            <a:r>
              <a:rPr lang="en-AU" sz="900" dirty="0" smtClean="0">
                <a:solidFill>
                  <a:srgbClr val="000000"/>
                </a:solidFill>
                <a:latin typeface="Lucida Sans"/>
              </a:rPr>
              <a:t>2024</a:t>
            </a:r>
            <a:endParaRPr lang="en-AU" sz="900" dirty="0">
              <a:solidFill>
                <a:srgbClr val="000000"/>
              </a:solidFill>
              <a:latin typeface="Lucida Sans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421563" y="2445743"/>
            <a:ext cx="46037" cy="47625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sp>
        <p:nvSpPr>
          <p:cNvPr id="13370" name="Text Box 64"/>
          <p:cNvSpPr txBox="1">
            <a:spLocks noChangeArrowheads="1"/>
          </p:cNvSpPr>
          <p:nvPr/>
        </p:nvSpPr>
        <p:spPr bwMode="auto">
          <a:xfrm>
            <a:off x="7343775" y="5417671"/>
            <a:ext cx="2073275" cy="531609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539750" indent="-539750" eaLnBrk="0" hangingPunct="0">
              <a:spcBef>
                <a:spcPct val="50000"/>
              </a:spcBef>
              <a:tabLst>
                <a:tab pos="539750" algn="l"/>
              </a:tabLst>
            </a:pPr>
            <a:r>
              <a:rPr lang="en-AU" sz="900" dirty="0">
                <a:latin typeface="Lucida Sans"/>
              </a:rPr>
              <a:t>Annex </a:t>
            </a:r>
            <a:r>
              <a:rPr lang="en-AU" sz="900" dirty="0" smtClean="0">
                <a:latin typeface="Lucida Sans"/>
              </a:rPr>
              <a:t>D:	Known </a:t>
            </a:r>
            <a:r>
              <a:rPr lang="en-AU" sz="900" dirty="0">
                <a:latin typeface="Lucida Sans"/>
              </a:rPr>
              <a:t>Hazards at </a:t>
            </a:r>
            <a:r>
              <a:rPr lang="en-AU" sz="900" dirty="0" smtClean="0">
                <a:latin typeface="Lucida Sans"/>
              </a:rPr>
              <a:t>Commonwealth Premises (optional</a:t>
            </a:r>
            <a:r>
              <a:rPr lang="en-AU" sz="900" dirty="0">
                <a:latin typeface="Lucida Sans"/>
              </a:rPr>
              <a:t>)</a:t>
            </a:r>
          </a:p>
        </p:txBody>
      </p:sp>
      <p:sp>
        <p:nvSpPr>
          <p:cNvPr id="13371" name="Text Box 63"/>
          <p:cNvSpPr txBox="1">
            <a:spLocks noChangeArrowheads="1"/>
          </p:cNvSpPr>
          <p:nvPr/>
        </p:nvSpPr>
        <p:spPr bwMode="auto">
          <a:xfrm>
            <a:off x="7343775" y="4780953"/>
            <a:ext cx="2074863" cy="540000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539750" indent="-539750" eaLnBrk="0" hangingPunct="0">
              <a:spcBef>
                <a:spcPct val="50000"/>
              </a:spcBef>
              <a:tabLst>
                <a:tab pos="539750" algn="l"/>
              </a:tabLst>
            </a:pPr>
            <a:r>
              <a:rPr lang="en-AU" sz="900" dirty="0">
                <a:latin typeface="Lucida Sans"/>
              </a:rPr>
              <a:t>Annex </a:t>
            </a:r>
            <a:r>
              <a:rPr lang="en-AU" sz="900" dirty="0" smtClean="0">
                <a:latin typeface="Lucida Sans"/>
              </a:rPr>
              <a:t>C:	Problematic </a:t>
            </a:r>
            <a:r>
              <a:rPr lang="en-AU" sz="900" dirty="0">
                <a:latin typeface="Lucida Sans"/>
              </a:rPr>
              <a:t>Substances </a:t>
            </a:r>
            <a:r>
              <a:rPr lang="en-AU" sz="900" dirty="0" smtClean="0">
                <a:latin typeface="Lucida Sans"/>
              </a:rPr>
              <a:t>&amp; Problematic </a:t>
            </a:r>
            <a:r>
              <a:rPr lang="en-AU" sz="900" dirty="0">
                <a:latin typeface="Lucida Sans"/>
              </a:rPr>
              <a:t>Sources in </a:t>
            </a:r>
            <a:r>
              <a:rPr lang="en-AU" sz="900" dirty="0" smtClean="0">
                <a:latin typeface="Lucida Sans"/>
              </a:rPr>
              <a:t>Supplies </a:t>
            </a:r>
            <a:r>
              <a:rPr lang="en-AU" sz="900" dirty="0">
                <a:latin typeface="Lucida Sans"/>
              </a:rPr>
              <a:t>(optional)</a:t>
            </a:r>
          </a:p>
        </p:txBody>
      </p:sp>
      <p:sp>
        <p:nvSpPr>
          <p:cNvPr id="67" name="Flowchart: Document 66"/>
          <p:cNvSpPr/>
          <p:nvPr/>
        </p:nvSpPr>
        <p:spPr>
          <a:xfrm>
            <a:off x="7593013" y="2798168"/>
            <a:ext cx="1608137" cy="257175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>
                <a:solidFill>
                  <a:schemeClr val="tx1"/>
                </a:solidFill>
                <a:latin typeface="Lucida Sans" panose="020B0602030504020204" pitchFamily="34" charset="0"/>
              </a:rPr>
              <a:t>DID-PM-STAT-CSR-1</a:t>
            </a:r>
          </a:p>
        </p:txBody>
      </p:sp>
      <p:sp>
        <p:nvSpPr>
          <p:cNvPr id="68" name="Flowchart: Document 67"/>
          <p:cNvSpPr/>
          <p:nvPr/>
        </p:nvSpPr>
        <p:spPr>
          <a:xfrm>
            <a:off x="7593013" y="3125193"/>
            <a:ext cx="1608137" cy="257175"/>
          </a:xfrm>
          <a:prstGeom prst="flowChartDocument">
            <a:avLst/>
          </a:prstGeom>
          <a:solidFill>
            <a:srgbClr val="FFFF99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 smtClean="0">
                <a:solidFill>
                  <a:schemeClr val="tx1"/>
                </a:solidFill>
                <a:latin typeface="Lucida Sans" panose="020B0602030504020204" pitchFamily="34" charset="0"/>
              </a:rPr>
              <a:t>DID-V&amp;V-MGT-FI&amp;TP</a:t>
            </a:r>
            <a:endParaRPr lang="en-AU" sz="900" dirty="0">
              <a:solidFill>
                <a:schemeClr val="tx1"/>
              </a:solidFill>
              <a:latin typeface="Lucida Sans" panose="020B0602030504020204" pitchFamily="34" charset="0"/>
            </a:endParaRPr>
          </a:p>
        </p:txBody>
      </p:sp>
      <p:sp>
        <p:nvSpPr>
          <p:cNvPr id="69" name="Rectangle 68"/>
          <p:cNvSpPr/>
          <p:nvPr/>
        </p:nvSpPr>
        <p:spPr>
          <a:xfrm>
            <a:off x="7404100" y="2656880"/>
            <a:ext cx="44450" cy="46038"/>
          </a:xfrm>
          <a:prstGeom prst="rect">
            <a:avLst/>
          </a:prstGeom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3" tIns="45712" rIns="91423" bIns="45712" anchor="ctr"/>
          <a:lstStyle/>
          <a:p>
            <a:pPr algn="ctr" defTabSz="957644" fontAlgn="auto">
              <a:spcBef>
                <a:spcPts val="0"/>
              </a:spcBef>
              <a:spcAft>
                <a:spcPts val="0"/>
              </a:spcAft>
              <a:defRPr/>
            </a:pPr>
            <a:endParaRPr lang="en-AU" sz="800">
              <a:latin typeface="Lucida Sans" pitchFamily="34" charset="0"/>
            </a:endParaRPr>
          </a:p>
        </p:txBody>
      </p:sp>
      <p:cxnSp>
        <p:nvCxnSpPr>
          <p:cNvPr id="70" name="Elbow Connector 69"/>
          <p:cNvCxnSpPr>
            <a:stCxn id="67" idx="1"/>
            <a:endCxn id="69" idx="2"/>
          </p:cNvCxnSpPr>
          <p:nvPr/>
        </p:nvCxnSpPr>
        <p:spPr>
          <a:xfrm rot="10800000">
            <a:off x="7426325" y="2702918"/>
            <a:ext cx="166688" cy="2238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Elbow Connector 70"/>
          <p:cNvCxnSpPr>
            <a:stCxn id="68" idx="1"/>
            <a:endCxn id="69" idx="2"/>
          </p:cNvCxnSpPr>
          <p:nvPr/>
        </p:nvCxnSpPr>
        <p:spPr>
          <a:xfrm rot="10800000">
            <a:off x="7426325" y="2702918"/>
            <a:ext cx="166688" cy="5508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Elbow Connector 72"/>
          <p:cNvCxnSpPr>
            <a:stCxn id="92" idx="1"/>
            <a:endCxn id="69" idx="2"/>
          </p:cNvCxnSpPr>
          <p:nvPr/>
        </p:nvCxnSpPr>
        <p:spPr>
          <a:xfrm rot="10800000">
            <a:off x="7426325" y="2702918"/>
            <a:ext cx="166688" cy="8699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79" name="Text Box 73"/>
          <p:cNvSpPr txBox="1">
            <a:spLocks noChangeArrowheads="1"/>
          </p:cNvSpPr>
          <p:nvPr/>
        </p:nvSpPr>
        <p:spPr bwMode="auto">
          <a:xfrm>
            <a:off x="4691062" y="4272524"/>
            <a:ext cx="2205037" cy="377825"/>
          </a:xfrm>
          <a:prstGeom prst="rect">
            <a:avLst/>
          </a:prstGeom>
          <a:solidFill>
            <a:srgbClr val="FFCC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15963" indent="-715963" eaLnBrk="0" hangingPunct="0">
              <a:spcBef>
                <a:spcPct val="50000"/>
              </a:spcBef>
            </a:pPr>
            <a:r>
              <a:rPr lang="en-AU" sz="900" dirty="0">
                <a:latin typeface="Lucida Sans"/>
              </a:rPr>
              <a:t>Attachment G: Australian Industry Capability (optional)</a:t>
            </a:r>
          </a:p>
        </p:txBody>
      </p:sp>
      <p:cxnSp>
        <p:nvCxnSpPr>
          <p:cNvPr id="13380" name="Shape 259"/>
          <p:cNvCxnSpPr>
            <a:cxnSpLocks noChangeShapeType="1"/>
            <a:stCxn id="140" idx="2"/>
            <a:endCxn id="13379" idx="1"/>
          </p:cNvCxnSpPr>
          <p:nvPr/>
        </p:nvCxnSpPr>
        <p:spPr bwMode="auto">
          <a:xfrm rot="16200000" flipH="1">
            <a:off x="3274038" y="3044412"/>
            <a:ext cx="2704669" cy="129380"/>
          </a:xfrm>
          <a:prstGeom prst="bentConnector2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</p:spPr>
      </p:cxnSp>
      <p:sp>
        <p:nvSpPr>
          <p:cNvPr id="92" name="Flowchart: Document 91"/>
          <p:cNvSpPr/>
          <p:nvPr/>
        </p:nvSpPr>
        <p:spPr>
          <a:xfrm>
            <a:off x="7593013" y="3444280"/>
            <a:ext cx="1608137" cy="257175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>
                <a:solidFill>
                  <a:schemeClr val="tx1"/>
                </a:solidFill>
                <a:latin typeface="Lucida Sans" panose="020B0602030504020204" pitchFamily="34" charset="0"/>
              </a:rPr>
              <a:t>DID-PM-MGT-SAC</a:t>
            </a:r>
          </a:p>
        </p:txBody>
      </p:sp>
      <p:sp>
        <p:nvSpPr>
          <p:cNvPr id="95" name="Flowchart: Document 94"/>
          <p:cNvSpPr/>
          <p:nvPr/>
        </p:nvSpPr>
        <p:spPr>
          <a:xfrm>
            <a:off x="7593013" y="3772893"/>
            <a:ext cx="1608137" cy="257175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>
                <a:solidFill>
                  <a:schemeClr val="tx1"/>
                </a:solidFill>
                <a:latin typeface="Lucida Sans" panose="020B0602030504020204" pitchFamily="34" charset="0"/>
              </a:rPr>
              <a:t>DID-PM-MGT-AFD</a:t>
            </a:r>
          </a:p>
        </p:txBody>
      </p:sp>
      <p:sp>
        <p:nvSpPr>
          <p:cNvPr id="96" name="Flowchart: Document 95"/>
          <p:cNvSpPr/>
          <p:nvPr/>
        </p:nvSpPr>
        <p:spPr>
          <a:xfrm>
            <a:off x="7589838" y="4091980"/>
            <a:ext cx="1609725" cy="257175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>
                <a:solidFill>
                  <a:schemeClr val="tx1"/>
                </a:solidFill>
                <a:latin typeface="Lucida Sans" panose="020B0602030504020204" pitchFamily="34" charset="0"/>
              </a:rPr>
              <a:t>DID-PM-HSE-SDS</a:t>
            </a:r>
          </a:p>
        </p:txBody>
      </p:sp>
      <p:sp>
        <p:nvSpPr>
          <p:cNvPr id="97" name="Flowchart: Document 96"/>
          <p:cNvSpPr/>
          <p:nvPr/>
        </p:nvSpPr>
        <p:spPr>
          <a:xfrm>
            <a:off x="7581900" y="4420593"/>
            <a:ext cx="1609725" cy="257175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AU" sz="900" dirty="0">
                <a:solidFill>
                  <a:schemeClr val="tx1"/>
                </a:solidFill>
                <a:latin typeface="Lucida Sans" panose="020B0602030504020204" pitchFamily="34" charset="0"/>
              </a:rPr>
              <a:t>DID-ILS-TDATA-CDATA</a:t>
            </a:r>
          </a:p>
        </p:txBody>
      </p:sp>
      <p:cxnSp>
        <p:nvCxnSpPr>
          <p:cNvPr id="120" name="Elbow Connector 119"/>
          <p:cNvCxnSpPr>
            <a:stCxn id="95" idx="1"/>
            <a:endCxn id="69" idx="2"/>
          </p:cNvCxnSpPr>
          <p:nvPr/>
        </p:nvCxnSpPr>
        <p:spPr>
          <a:xfrm rot="10800000">
            <a:off x="7426325" y="2702918"/>
            <a:ext cx="166688" cy="11985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Elbow Connector 124"/>
          <p:cNvCxnSpPr>
            <a:stCxn id="96" idx="1"/>
            <a:endCxn id="69" idx="2"/>
          </p:cNvCxnSpPr>
          <p:nvPr/>
        </p:nvCxnSpPr>
        <p:spPr>
          <a:xfrm rot="10800000">
            <a:off x="7426325" y="2702918"/>
            <a:ext cx="163513" cy="1517650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0" name="Elbow Connector 129"/>
          <p:cNvCxnSpPr>
            <a:stCxn id="97" idx="1"/>
            <a:endCxn id="69" idx="2"/>
          </p:cNvCxnSpPr>
          <p:nvPr/>
        </p:nvCxnSpPr>
        <p:spPr>
          <a:xfrm rot="10800000">
            <a:off x="7426325" y="2702918"/>
            <a:ext cx="155575" cy="18462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88" name="Text Box 85"/>
          <p:cNvSpPr txBox="1">
            <a:spLocks noChangeArrowheads="1"/>
          </p:cNvSpPr>
          <p:nvPr/>
        </p:nvSpPr>
        <p:spPr bwMode="auto">
          <a:xfrm>
            <a:off x="2216150" y="1901230"/>
            <a:ext cx="2089150" cy="347663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714375" indent="-714375" eaLnBrk="0" hangingPunct="0">
              <a:spcBef>
                <a:spcPct val="50000"/>
              </a:spcBef>
              <a:tabLst>
                <a:tab pos="896938" algn="l"/>
              </a:tabLst>
            </a:pPr>
            <a:r>
              <a:rPr lang="en-AU" sz="900" dirty="0">
                <a:latin typeface="Lucida Sans"/>
              </a:rPr>
              <a:t>Attachment </a:t>
            </a:r>
            <a:r>
              <a:rPr lang="en-AU" sz="900" dirty="0" smtClean="0">
                <a:latin typeface="Lucida Sans"/>
              </a:rPr>
              <a:t>A:	Tender </a:t>
            </a:r>
            <a:r>
              <a:rPr lang="en-AU" sz="900" dirty="0">
                <a:latin typeface="Lucida Sans"/>
              </a:rPr>
              <a:t>Data </a:t>
            </a:r>
            <a:r>
              <a:rPr lang="en-AU" sz="900" dirty="0" smtClean="0">
                <a:latin typeface="Lucida Sans"/>
              </a:rPr>
              <a:t>	Requirements </a:t>
            </a:r>
            <a:r>
              <a:rPr lang="en-AU" sz="900" dirty="0">
                <a:latin typeface="Lucida Sans"/>
              </a:rPr>
              <a:t>List</a:t>
            </a:r>
          </a:p>
        </p:txBody>
      </p:sp>
      <p:sp>
        <p:nvSpPr>
          <p:cNvPr id="83" name="Text Box 89"/>
          <p:cNvSpPr txBox="1">
            <a:spLocks noChangeArrowheads="1"/>
          </p:cNvSpPr>
          <p:nvPr/>
        </p:nvSpPr>
        <p:spPr bwMode="auto">
          <a:xfrm>
            <a:off x="648696" y="3013275"/>
            <a:ext cx="1277938" cy="273050"/>
          </a:xfrm>
          <a:prstGeom prst="rect">
            <a:avLst/>
          </a:prstGeom>
          <a:solidFill>
            <a:srgbClr val="F8F8F8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eaLnBrk="0" hangingPunct="0">
              <a:spcBef>
                <a:spcPct val="50000"/>
              </a:spcBef>
            </a:pPr>
            <a:r>
              <a:rPr lang="en-AU" sz="900" dirty="0" smtClean="0">
                <a:latin typeface="Lucida Sans"/>
              </a:rPr>
              <a:t>Matrix of Changes</a:t>
            </a:r>
            <a:endParaRPr lang="en-AU" sz="900" dirty="0">
              <a:latin typeface="Lucida Sans"/>
            </a:endParaRPr>
          </a:p>
        </p:txBody>
      </p:sp>
      <p:cxnSp>
        <p:nvCxnSpPr>
          <p:cNvPr id="11" name="Straight Connector 10"/>
          <p:cNvCxnSpPr>
            <a:stCxn id="13334" idx="2"/>
            <a:endCxn id="83" idx="0"/>
          </p:cNvCxnSpPr>
          <p:nvPr/>
        </p:nvCxnSpPr>
        <p:spPr>
          <a:xfrm>
            <a:off x="1287665" y="2901355"/>
            <a:ext cx="0" cy="1119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6" name="Text Box 86"/>
          <p:cNvSpPr txBox="1">
            <a:spLocks noChangeArrowheads="1"/>
          </p:cNvSpPr>
          <p:nvPr/>
        </p:nvSpPr>
        <p:spPr bwMode="auto">
          <a:xfrm>
            <a:off x="2424905" y="2322877"/>
            <a:ext cx="1878013" cy="349250"/>
          </a:xfrm>
          <a:prstGeom prst="rect">
            <a:avLst/>
          </a:prstGeom>
          <a:solidFill>
            <a:srgbClr val="99FFCC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0" bIns="35994" anchor="ctr"/>
          <a:lstStyle/>
          <a:p>
            <a:pPr marL="446088" indent="-446088" eaLnBrk="0" hangingPunct="0">
              <a:spcBef>
                <a:spcPct val="50000"/>
              </a:spcBef>
              <a:tabLst>
                <a:tab pos="627063" algn="l"/>
              </a:tabLst>
            </a:pPr>
            <a:r>
              <a:rPr lang="en-AU" sz="900" dirty="0">
                <a:latin typeface="Lucida Sans"/>
              </a:rPr>
              <a:t>Annex </a:t>
            </a:r>
            <a:r>
              <a:rPr lang="en-AU" sz="900" dirty="0" smtClean="0">
                <a:latin typeface="Lucida Sans"/>
              </a:rPr>
              <a:t>A:	Tenderer’s Deed of 	Undertaking</a:t>
            </a:r>
            <a:endParaRPr lang="en-AU" sz="900" dirty="0">
              <a:latin typeface="Lucida Sans"/>
            </a:endParaRPr>
          </a:p>
        </p:txBody>
      </p:sp>
      <p:sp>
        <p:nvSpPr>
          <p:cNvPr id="74" name="Flowchart: Document 73"/>
          <p:cNvSpPr/>
          <p:nvPr/>
        </p:nvSpPr>
        <p:spPr>
          <a:xfrm>
            <a:off x="738579" y="5636939"/>
            <a:ext cx="863600" cy="185738"/>
          </a:xfrm>
          <a:prstGeom prst="flowChartDocument">
            <a:avLst/>
          </a:prstGeom>
          <a:solidFill>
            <a:srgbClr val="FFFFCC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 smtClean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  <a:endParaRPr lang="en-AU" sz="700" dirty="0">
              <a:solidFill>
                <a:srgbClr val="000000"/>
              </a:solidFill>
              <a:latin typeface="Lucida Sans" pitchFamily="34" charset="0"/>
            </a:endParaRPr>
          </a:p>
        </p:txBody>
      </p:sp>
      <p:sp>
        <p:nvSpPr>
          <p:cNvPr id="75" name="Flowchart: Document 74"/>
          <p:cNvSpPr/>
          <p:nvPr/>
        </p:nvSpPr>
        <p:spPr>
          <a:xfrm>
            <a:off x="738579" y="6049987"/>
            <a:ext cx="863600" cy="187325"/>
          </a:xfrm>
          <a:prstGeom prst="flowChartDocument">
            <a:avLst/>
          </a:prstGeom>
          <a:solidFill>
            <a:srgbClr val="FFFF00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5994" tIns="71987" rIns="35994" bIns="35994" anchor="ctr"/>
          <a:lstStyle/>
          <a:p>
            <a:pPr defTabSz="957644" fontAlgn="auto">
              <a:spcBef>
                <a:spcPts val="0"/>
              </a:spcBef>
              <a:spcAft>
                <a:spcPts val="0"/>
              </a:spcAft>
            </a:pPr>
            <a:r>
              <a:rPr lang="en-AU" sz="700" dirty="0">
                <a:solidFill>
                  <a:srgbClr val="000000"/>
                </a:solidFill>
                <a:latin typeface="Lucida Sans" pitchFamily="34" charset="0"/>
              </a:rPr>
              <a:t>DID-XXX-XXX-XXX</a:t>
            </a:r>
          </a:p>
        </p:txBody>
      </p:sp>
      <p:sp>
        <p:nvSpPr>
          <p:cNvPr id="13378" name="Text Box 62"/>
          <p:cNvSpPr txBox="1">
            <a:spLocks noChangeArrowheads="1"/>
          </p:cNvSpPr>
          <p:nvPr/>
        </p:nvSpPr>
        <p:spPr bwMode="auto">
          <a:xfrm>
            <a:off x="7294563" y="2337793"/>
            <a:ext cx="2124075" cy="373062"/>
          </a:xfrm>
          <a:prstGeom prst="rect">
            <a:avLst/>
          </a:prstGeom>
          <a:solidFill>
            <a:srgbClr val="CCEC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lIns="35994" tIns="35994" rIns="35994" bIns="35994" anchor="ctr"/>
          <a:lstStyle/>
          <a:p>
            <a:pPr marL="539750" indent="-539750" eaLnBrk="0" hangingPunct="0">
              <a:spcBef>
                <a:spcPct val="50000"/>
              </a:spcBef>
              <a:tabLst>
                <a:tab pos="539750" algn="l"/>
              </a:tabLst>
            </a:pPr>
            <a:r>
              <a:rPr lang="en-AU" sz="900" dirty="0">
                <a:latin typeface="Lucida Sans"/>
              </a:rPr>
              <a:t>Annex B: Contract Data </a:t>
            </a:r>
            <a:r>
              <a:rPr lang="en-AU" sz="900" dirty="0" smtClean="0">
                <a:latin typeface="Lucida Sans"/>
              </a:rPr>
              <a:t>Item Descriptions</a:t>
            </a:r>
            <a:endParaRPr lang="en-AU" sz="900" dirty="0">
              <a:latin typeface="Lucida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224</TotalTime>
  <Words>238</Words>
  <Application>Microsoft Office PowerPoint</Application>
  <PresentationFormat>A4 Paper (210x297 mm)</PresentationFormat>
  <Paragraphs>45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Lucida Sans</vt:lpstr>
      <vt:lpstr>Office Theme</vt:lpstr>
      <vt:lpstr>PowerPoint Presentation</vt:lpstr>
    </vt:vector>
  </TitlesOfParts>
  <Manager>CASG</Manager>
  <Company>Defence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CPPD</dc:creator>
  <cp:lastModifiedBy>MD01</cp:lastModifiedBy>
  <cp:revision>36</cp:revision>
  <dcterms:created xsi:type="dcterms:W3CDTF">2012-11-15T07:16:57Z</dcterms:created>
  <dcterms:modified xsi:type="dcterms:W3CDTF">2024-05-29T23:03:03Z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hecked by">
    <vt:lpwstr>32123</vt:lpwstr>
  </property>
  <property fmtid="{D5CDD505-2E9C-101B-9397-08002B2CF9AE}" pid="3" name="Objective-Id">
    <vt:lpwstr>BM75394976</vt:lpwstr>
  </property>
  <property fmtid="{D5CDD505-2E9C-101B-9397-08002B2CF9AE}" pid="4" name="Objective-Title">
    <vt:lpwstr>CMV1_V4.1_map</vt:lpwstr>
  </property>
  <property fmtid="{D5CDD505-2E9C-101B-9397-08002B2CF9AE}" pid="5" name="Objective-Comment">
    <vt:lpwstr/>
  </property>
  <property fmtid="{D5CDD505-2E9C-101B-9397-08002B2CF9AE}" pid="6" name="Objective-CreationStamp">
    <vt:filetime>2024-05-29T01:04:09Z</vt:filetime>
  </property>
  <property fmtid="{D5CDD505-2E9C-101B-9397-08002B2CF9AE}" pid="7" name="Objective-IsApproved">
    <vt:bool>false</vt:bool>
  </property>
  <property fmtid="{D5CDD505-2E9C-101B-9397-08002B2CF9AE}" pid="8" name="Objective-IsPublished">
    <vt:bool>false</vt:bool>
  </property>
  <property fmtid="{D5CDD505-2E9C-101B-9397-08002B2CF9AE}" pid="9" name="Objective-DatePublished">
    <vt:lpwstr/>
  </property>
  <property fmtid="{D5CDD505-2E9C-101B-9397-08002B2CF9AE}" pid="10" name="Objective-ModificationStamp">
    <vt:filetime>2024-05-29T23:01:57Z</vt:filetime>
  </property>
  <property fmtid="{D5CDD505-2E9C-101B-9397-08002B2CF9AE}" pid="11" name="Objective-Owner">
    <vt:lpwstr>Daly, Mark Mr 3</vt:lpwstr>
  </property>
  <property fmtid="{D5CDD505-2E9C-101B-9397-08002B2CF9AE}" pid="12" name="Objective-Path">
    <vt:lpwstr>Objective Global Folder - PROD:Defence Business Units:Capability Acquisition and Sustainment Group:Commercial Division:CPP : Commercial Policy and Practice:Commercial Policy Practice (CPP):03 ASDEFCON &amp; Contracting Initiatives (ACI) Directorate:01 ASDEFCO</vt:lpwstr>
  </property>
  <property fmtid="{D5CDD505-2E9C-101B-9397-08002B2CF9AE}" pid="13" name="Objective-Parent">
    <vt:lpwstr>00 Preliminary</vt:lpwstr>
  </property>
  <property fmtid="{D5CDD505-2E9C-101B-9397-08002B2CF9AE}" pid="14" name="Objective-State">
    <vt:lpwstr>Being Edited</vt:lpwstr>
  </property>
  <property fmtid="{D5CDD505-2E9C-101B-9397-08002B2CF9AE}" pid="15" name="Objective-Version">
    <vt:lpwstr>1.1</vt:lpwstr>
  </property>
  <property fmtid="{D5CDD505-2E9C-101B-9397-08002B2CF9AE}" pid="16" name="Objective-VersionNumber">
    <vt:i4>2</vt:i4>
  </property>
  <property fmtid="{D5CDD505-2E9C-101B-9397-08002B2CF9AE}" pid="17" name="Objective-VersionComment">
    <vt:lpwstr>Update version number </vt:lpwstr>
  </property>
  <property fmtid="{D5CDD505-2E9C-101B-9397-08002B2CF9AE}" pid="18" name="Objective-FileNumber">
    <vt:lpwstr/>
  </property>
  <property fmtid="{D5CDD505-2E9C-101B-9397-08002B2CF9AE}" pid="19" name="Objective-Classification">
    <vt:lpwstr>Official</vt:lpwstr>
  </property>
  <property fmtid="{D5CDD505-2E9C-101B-9397-08002B2CF9AE}" pid="20" name="Objective-Caveats">
    <vt:lpwstr/>
  </property>
  <property fmtid="{D5CDD505-2E9C-101B-9397-08002B2CF9AE}" pid="21" name="Objective-Document Type [system]">
    <vt:lpwstr/>
  </property>
  <property fmtid="{D5CDD505-2E9C-101B-9397-08002B2CF9AE}" pid="22" name="Objective-Reason for Security Classification Change [system]">
    <vt:lpwstr/>
  </property>
</Properties>
</file>